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78" r:id="rId5"/>
    <p:sldId id="277" r:id="rId6"/>
    <p:sldId id="260" r:id="rId7"/>
    <p:sldId id="258"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79" d="100"/>
          <a:sy n="79" d="100"/>
        </p:scale>
        <p:origin x="80"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C481B2CC-504F-4C45-8263-8C1FF688018A}" type="datetimeFigureOut">
              <a:rPr lang="en-US" smtClean="0"/>
              <a:t>4/23/2024</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724C43-56E4-4EAF-A36E-2000AFBFF345}"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46991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481B2CC-504F-4C45-8263-8C1FF688018A}"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724C43-56E4-4EAF-A36E-2000AFBFF345}" type="slidenum">
              <a:rPr lang="en-US" smtClean="0"/>
              <a:t>‹#›</a:t>
            </a:fld>
            <a:endParaRPr lang="en-US"/>
          </a:p>
        </p:txBody>
      </p:sp>
    </p:spTree>
    <p:extLst>
      <p:ext uri="{BB962C8B-B14F-4D97-AF65-F5344CB8AC3E}">
        <p14:creationId xmlns:p14="http://schemas.microsoft.com/office/powerpoint/2010/main" val="1513899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481B2CC-504F-4C45-8263-8C1FF688018A}"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724C43-56E4-4EAF-A36E-2000AFBFF345}" type="slidenum">
              <a:rPr lang="en-US" smtClean="0"/>
              <a:t>‹#›</a:t>
            </a:fld>
            <a:endParaRPr lang="en-US"/>
          </a:p>
        </p:txBody>
      </p:sp>
    </p:spTree>
    <p:extLst>
      <p:ext uri="{BB962C8B-B14F-4D97-AF65-F5344CB8AC3E}">
        <p14:creationId xmlns:p14="http://schemas.microsoft.com/office/powerpoint/2010/main" val="324151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481B2CC-504F-4C45-8263-8C1FF688018A}"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724C43-56E4-4EAF-A36E-2000AFBFF345}"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135503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481B2CC-504F-4C45-8263-8C1FF688018A}"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724C43-56E4-4EAF-A36E-2000AFBFF345}" type="slidenum">
              <a:rPr lang="en-US" smtClean="0"/>
              <a:t>‹#›</a:t>
            </a:fld>
            <a:endParaRPr lang="en-US"/>
          </a:p>
        </p:txBody>
      </p:sp>
    </p:spTree>
    <p:extLst>
      <p:ext uri="{BB962C8B-B14F-4D97-AF65-F5344CB8AC3E}">
        <p14:creationId xmlns:p14="http://schemas.microsoft.com/office/powerpoint/2010/main" val="1214923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C481B2CC-504F-4C45-8263-8C1FF688018A}" type="datetimeFigureOut">
              <a:rPr lang="en-US" smtClean="0"/>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724C43-56E4-4EAF-A36E-2000AFBFF345}" type="slidenum">
              <a:rPr lang="en-US" smtClean="0"/>
              <a:t>‹#›</a:t>
            </a:fld>
            <a:endParaRPr lang="en-US"/>
          </a:p>
        </p:txBody>
      </p:sp>
    </p:spTree>
    <p:extLst>
      <p:ext uri="{BB962C8B-B14F-4D97-AF65-F5344CB8AC3E}">
        <p14:creationId xmlns:p14="http://schemas.microsoft.com/office/powerpoint/2010/main" val="4278764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C481B2CC-504F-4C45-8263-8C1FF688018A}" type="datetimeFigureOut">
              <a:rPr lang="en-US" smtClean="0"/>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724C43-56E4-4EAF-A36E-2000AFBFF345}" type="slidenum">
              <a:rPr lang="en-US" smtClean="0"/>
              <a:t>‹#›</a:t>
            </a:fld>
            <a:endParaRPr lang="en-US"/>
          </a:p>
        </p:txBody>
      </p:sp>
    </p:spTree>
    <p:extLst>
      <p:ext uri="{BB962C8B-B14F-4D97-AF65-F5344CB8AC3E}">
        <p14:creationId xmlns:p14="http://schemas.microsoft.com/office/powerpoint/2010/main" val="3041248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81B2CC-504F-4C45-8263-8C1FF688018A}"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724C43-56E4-4EAF-A36E-2000AFBFF345}" type="slidenum">
              <a:rPr lang="en-US" smtClean="0"/>
              <a:t>‹#›</a:t>
            </a:fld>
            <a:endParaRPr lang="en-US"/>
          </a:p>
        </p:txBody>
      </p:sp>
    </p:spTree>
    <p:extLst>
      <p:ext uri="{BB962C8B-B14F-4D97-AF65-F5344CB8AC3E}">
        <p14:creationId xmlns:p14="http://schemas.microsoft.com/office/powerpoint/2010/main" val="97528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81B2CC-504F-4C45-8263-8C1FF688018A}"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724C43-56E4-4EAF-A36E-2000AFBFF345}" type="slidenum">
              <a:rPr lang="en-US" smtClean="0"/>
              <a:t>‹#›</a:t>
            </a:fld>
            <a:endParaRPr lang="en-US"/>
          </a:p>
        </p:txBody>
      </p:sp>
    </p:spTree>
    <p:extLst>
      <p:ext uri="{BB962C8B-B14F-4D97-AF65-F5344CB8AC3E}">
        <p14:creationId xmlns:p14="http://schemas.microsoft.com/office/powerpoint/2010/main" val="129279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81B2CC-504F-4C45-8263-8C1FF688018A}"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724C43-56E4-4EAF-A36E-2000AFBFF345}" type="slidenum">
              <a:rPr lang="en-US" smtClean="0"/>
              <a:t>‹#›</a:t>
            </a:fld>
            <a:endParaRPr lang="en-US"/>
          </a:p>
        </p:txBody>
      </p:sp>
    </p:spTree>
    <p:extLst>
      <p:ext uri="{BB962C8B-B14F-4D97-AF65-F5344CB8AC3E}">
        <p14:creationId xmlns:p14="http://schemas.microsoft.com/office/powerpoint/2010/main" val="5049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81B2CC-504F-4C45-8263-8C1FF688018A}"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724C43-56E4-4EAF-A36E-2000AFBFF345}" type="slidenum">
              <a:rPr lang="en-US" smtClean="0"/>
              <a:t>‹#›</a:t>
            </a:fld>
            <a:endParaRPr lang="en-US"/>
          </a:p>
        </p:txBody>
      </p:sp>
    </p:spTree>
    <p:extLst>
      <p:ext uri="{BB962C8B-B14F-4D97-AF65-F5344CB8AC3E}">
        <p14:creationId xmlns:p14="http://schemas.microsoft.com/office/powerpoint/2010/main" val="274860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481B2CC-504F-4C45-8263-8C1FF688018A}"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724C43-56E4-4EAF-A36E-2000AFBFF345}" type="slidenum">
              <a:rPr lang="en-US" smtClean="0"/>
              <a:t>‹#›</a:t>
            </a:fld>
            <a:endParaRPr lang="en-US"/>
          </a:p>
        </p:txBody>
      </p:sp>
    </p:spTree>
    <p:extLst>
      <p:ext uri="{BB962C8B-B14F-4D97-AF65-F5344CB8AC3E}">
        <p14:creationId xmlns:p14="http://schemas.microsoft.com/office/powerpoint/2010/main" val="840473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481B2CC-504F-4C45-8263-8C1FF688018A}"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724C43-56E4-4EAF-A36E-2000AFBFF345}" type="slidenum">
              <a:rPr lang="en-US" smtClean="0"/>
              <a:t>‹#›</a:t>
            </a:fld>
            <a:endParaRPr lang="en-US"/>
          </a:p>
        </p:txBody>
      </p:sp>
    </p:spTree>
    <p:extLst>
      <p:ext uri="{BB962C8B-B14F-4D97-AF65-F5344CB8AC3E}">
        <p14:creationId xmlns:p14="http://schemas.microsoft.com/office/powerpoint/2010/main" val="2785018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481B2CC-504F-4C45-8263-8C1FF688018A}" type="datetimeFigureOut">
              <a:rPr lang="en-US" smtClean="0"/>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724C43-56E4-4EAF-A36E-2000AFBFF345}" type="slidenum">
              <a:rPr lang="en-US" smtClean="0"/>
              <a:t>‹#›</a:t>
            </a:fld>
            <a:endParaRPr lang="en-US"/>
          </a:p>
        </p:txBody>
      </p:sp>
    </p:spTree>
    <p:extLst>
      <p:ext uri="{BB962C8B-B14F-4D97-AF65-F5344CB8AC3E}">
        <p14:creationId xmlns:p14="http://schemas.microsoft.com/office/powerpoint/2010/main" val="1468093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81B2CC-504F-4C45-8263-8C1FF688018A}" type="datetimeFigureOut">
              <a:rPr lang="en-US" smtClean="0"/>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724C43-56E4-4EAF-A36E-2000AFBFF345}" type="slidenum">
              <a:rPr lang="en-US" smtClean="0"/>
              <a:t>‹#›</a:t>
            </a:fld>
            <a:endParaRPr lang="en-US"/>
          </a:p>
        </p:txBody>
      </p:sp>
    </p:spTree>
    <p:extLst>
      <p:ext uri="{BB962C8B-B14F-4D97-AF65-F5344CB8AC3E}">
        <p14:creationId xmlns:p14="http://schemas.microsoft.com/office/powerpoint/2010/main" val="2916746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81B2CC-504F-4C45-8263-8C1FF688018A}" type="datetimeFigureOut">
              <a:rPr lang="en-US" smtClean="0"/>
              <a:t>4/23/2024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724C43-56E4-4EAF-A36E-2000AFBFF345}" type="slidenum">
              <a:rPr lang="en-US" smtClean="0"/>
              <a:t>‹#›</a:t>
            </a:fld>
            <a:endParaRPr lang="en-US"/>
          </a:p>
        </p:txBody>
      </p:sp>
    </p:spTree>
    <p:extLst>
      <p:ext uri="{BB962C8B-B14F-4D97-AF65-F5344CB8AC3E}">
        <p14:creationId xmlns:p14="http://schemas.microsoft.com/office/powerpoint/2010/main" val="2407166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481B2CC-504F-4C45-8263-8C1FF688018A}"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724C43-56E4-4EAF-A36E-2000AFBFF345}" type="slidenum">
              <a:rPr lang="en-US" smtClean="0"/>
              <a:t>‹#›</a:t>
            </a:fld>
            <a:endParaRPr lang="en-US"/>
          </a:p>
        </p:txBody>
      </p:sp>
    </p:spTree>
    <p:extLst>
      <p:ext uri="{BB962C8B-B14F-4D97-AF65-F5344CB8AC3E}">
        <p14:creationId xmlns:p14="http://schemas.microsoft.com/office/powerpoint/2010/main" val="2238668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481B2CC-504F-4C45-8263-8C1FF688018A}"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724C43-56E4-4EAF-A36E-2000AFBFF345}" type="slidenum">
              <a:rPr lang="en-US" smtClean="0"/>
              <a:t>‹#›</a:t>
            </a:fld>
            <a:endParaRPr lang="en-US"/>
          </a:p>
        </p:txBody>
      </p:sp>
    </p:spTree>
    <p:extLst>
      <p:ext uri="{BB962C8B-B14F-4D97-AF65-F5344CB8AC3E}">
        <p14:creationId xmlns:p14="http://schemas.microsoft.com/office/powerpoint/2010/main" val="545925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481B2CC-504F-4C45-8263-8C1FF688018A}" type="datetimeFigureOut">
              <a:rPr lang="en-US" smtClean="0"/>
              <a:t>4/23/2024</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724C43-56E4-4EAF-A36E-2000AFBFF345}" type="slidenum">
              <a:rPr lang="en-US" smtClean="0"/>
              <a:t>‹#›</a:t>
            </a:fld>
            <a:endParaRPr lang="en-US"/>
          </a:p>
        </p:txBody>
      </p:sp>
    </p:spTree>
    <p:extLst>
      <p:ext uri="{BB962C8B-B14F-4D97-AF65-F5344CB8AC3E}">
        <p14:creationId xmlns:p14="http://schemas.microsoft.com/office/powerpoint/2010/main" val="24345679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5.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5.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5.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5.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5.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5.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5.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5.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5.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5.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9327" y="347958"/>
            <a:ext cx="9427221" cy="2128205"/>
          </a:xfrm>
        </p:spPr>
        <p:txBody>
          <a:bodyPr>
            <a:normAutofit fontScale="90000"/>
          </a:bodyPr>
          <a:lstStyle/>
          <a:p>
            <a:pPr algn="ctr"/>
            <a:r>
              <a:rPr lang="en-US" dirty="0" smtClean="0">
                <a:solidFill>
                  <a:schemeClr val="tx1"/>
                </a:solidFill>
              </a:rPr>
              <a:t>DECODE GAMING BEHAVIOUR </a:t>
            </a:r>
            <a:endParaRPr lang="en-US" dirty="0">
              <a:solidFill>
                <a:schemeClr val="tx1"/>
              </a:solidFill>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9624" y="2362874"/>
            <a:ext cx="5506629" cy="3471996"/>
          </a:xfrm>
          <a:prstGeom prst="rect">
            <a:avLst/>
          </a:prstGeom>
          <a:noFill/>
        </p:spPr>
      </p:pic>
      <p:sp>
        <p:nvSpPr>
          <p:cNvPr id="3" name="TextBox 2"/>
          <p:cNvSpPr txBox="1"/>
          <p:nvPr/>
        </p:nvSpPr>
        <p:spPr>
          <a:xfrm>
            <a:off x="4304964" y="6400800"/>
            <a:ext cx="4215950" cy="461665"/>
          </a:xfrm>
          <a:prstGeom prst="rect">
            <a:avLst/>
          </a:prstGeom>
          <a:noFill/>
        </p:spPr>
        <p:txBody>
          <a:bodyPr wrap="square" rtlCol="0">
            <a:spAutoFit/>
          </a:bodyPr>
          <a:lstStyle/>
          <a:p>
            <a:r>
              <a:rPr lang="en-US" sz="2400" dirty="0" smtClean="0">
                <a:ln w="0"/>
                <a:solidFill>
                  <a:schemeClr val="bg1"/>
                </a:solidFill>
                <a:effectLst>
                  <a:outerShdw blurRad="38100" dist="25400" dir="5400000" algn="ctr" rotWithShape="0">
                    <a:srgbClr val="6E747A">
                      <a:alpha val="43000"/>
                    </a:srgbClr>
                  </a:outerShdw>
                </a:effectLst>
              </a:rPr>
              <a:t>BY:  EDEM MOSES AGGOR</a:t>
            </a:r>
            <a:endParaRPr lang="en-US" sz="2400" dirty="0">
              <a:ln w="0"/>
              <a:solidFill>
                <a:schemeClr val="bg1"/>
              </a:solidFill>
              <a:effectLst>
                <a:outerShdw blurRad="38100" dist="25400" dir="5400000" algn="ctr" rotWithShape="0">
                  <a:srgbClr val="6E747A">
                    <a:alpha val="43000"/>
                  </a:srgbClr>
                </a:outerShdw>
              </a:effectLst>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22289400"/>
      </p:ext>
    </p:extLst>
  </p:cSld>
  <p:clrMapOvr>
    <a:masterClrMapping/>
  </p:clrMapOvr>
  <mc:AlternateContent xmlns:mc="http://schemas.openxmlformats.org/markup-compatibility/2006">
    <mc:Choice xmlns:p14="http://schemas.microsoft.com/office/powerpoint/2010/main" Requires="p14">
      <p:transition spd="slow" p14:dur="2000" advTm="5266"/>
    </mc:Choice>
    <mc:Fallback>
      <p:transition spd="slow" advTm="5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2 </a:t>
            </a:r>
            <a:endParaRPr lang="en-US" dirty="0"/>
          </a:p>
        </p:txBody>
      </p:sp>
      <p:sp>
        <p:nvSpPr>
          <p:cNvPr id="3" name="Content Placeholder 2"/>
          <p:cNvSpPr>
            <a:spLocks noGrp="1"/>
          </p:cNvSpPr>
          <p:nvPr>
            <p:ph idx="1"/>
          </p:nvPr>
        </p:nvSpPr>
        <p:spPr>
          <a:xfrm>
            <a:off x="289291" y="1546453"/>
            <a:ext cx="10396883" cy="759778"/>
          </a:xfrm>
        </p:spPr>
        <p:txBody>
          <a:bodyPr>
            <a:normAutofit/>
          </a:bodyPr>
          <a:lstStyle/>
          <a:p>
            <a:r>
              <a:rPr lang="en-US" sz="1600" dirty="0" smtClean="0"/>
              <a:t>Find `Level1_code`wise average `</a:t>
            </a:r>
            <a:r>
              <a:rPr lang="en-US" sz="1600" dirty="0" err="1" smtClean="0"/>
              <a:t>Kill_Count</a:t>
            </a:r>
            <a:r>
              <a:rPr lang="en-US" sz="1600" dirty="0" smtClean="0"/>
              <a:t>` where `</a:t>
            </a:r>
            <a:r>
              <a:rPr lang="en-US" sz="1600" dirty="0" err="1" smtClean="0"/>
              <a:t>lives_earned</a:t>
            </a:r>
            <a:r>
              <a:rPr lang="en-US" sz="1600" dirty="0" smtClean="0"/>
              <a:t>` is 2, and at least 3 stages are crossed</a:t>
            </a:r>
            <a:endParaRPr lang="en-US" sz="16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2035" y="2208411"/>
            <a:ext cx="4744414" cy="3342838"/>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5079084"/>
      </p:ext>
    </p:extLst>
  </p:cSld>
  <p:clrMapOvr>
    <a:masterClrMapping/>
  </p:clrMapOvr>
  <mc:AlternateContent xmlns:mc="http://schemas.openxmlformats.org/markup-compatibility/2006">
    <mc:Choice xmlns:p14="http://schemas.microsoft.com/office/powerpoint/2010/main" Requires="p14">
      <p:transition spd="slow" p14:dur="2000" advTm="10915"/>
    </mc:Choice>
    <mc:Fallback>
      <p:transition spd="slow" advTm="10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3</a:t>
            </a:r>
            <a:endParaRPr lang="en-US" dirty="0"/>
          </a:p>
        </p:txBody>
      </p:sp>
      <p:sp>
        <p:nvSpPr>
          <p:cNvPr id="3" name="Content Placeholder 2"/>
          <p:cNvSpPr>
            <a:spLocks noGrp="1"/>
          </p:cNvSpPr>
          <p:nvPr>
            <p:ph idx="1"/>
          </p:nvPr>
        </p:nvSpPr>
        <p:spPr>
          <a:xfrm>
            <a:off x="685800" y="1636599"/>
            <a:ext cx="10396883" cy="801185"/>
          </a:xfrm>
        </p:spPr>
        <p:txBody>
          <a:bodyPr>
            <a:normAutofit/>
          </a:bodyPr>
          <a:lstStyle/>
          <a:p>
            <a:r>
              <a:rPr lang="en-US" dirty="0" smtClean="0"/>
              <a:t> </a:t>
            </a:r>
            <a:r>
              <a:rPr lang="en-US" sz="1600" dirty="0" smtClean="0"/>
              <a:t>Find the total number of stages crossed at each difficulty level for Level 2 with players using `</a:t>
            </a:r>
            <a:r>
              <a:rPr lang="en-US" sz="1600" dirty="0" err="1" smtClean="0"/>
              <a:t>zm_series</a:t>
            </a:r>
            <a:r>
              <a:rPr lang="en-US" sz="1600" dirty="0" smtClean="0"/>
              <a:t>` devices. Arrange the result in decreasing order of the total number of stages crossed.</a:t>
            </a:r>
            <a:endParaRPr lang="en-US" sz="16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4870" y="2437784"/>
            <a:ext cx="4253484" cy="3099888"/>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801249451"/>
      </p:ext>
    </p:extLst>
  </p:cSld>
  <p:clrMapOvr>
    <a:masterClrMapping/>
  </p:clrMapOvr>
  <mc:AlternateContent xmlns:mc="http://schemas.openxmlformats.org/markup-compatibility/2006">
    <mc:Choice xmlns:p14="http://schemas.microsoft.com/office/powerpoint/2010/main" Requires="p14">
      <p:transition spd="slow" p14:dur="2000" advTm="17924"/>
    </mc:Choice>
    <mc:Fallback>
      <p:transition spd="slow" advTm="17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4</a:t>
            </a:r>
            <a:endParaRPr lang="en-US" dirty="0"/>
          </a:p>
        </p:txBody>
      </p:sp>
      <p:sp>
        <p:nvSpPr>
          <p:cNvPr id="3" name="Content Placeholder 2"/>
          <p:cNvSpPr>
            <a:spLocks noGrp="1"/>
          </p:cNvSpPr>
          <p:nvPr>
            <p:ph idx="1"/>
          </p:nvPr>
        </p:nvSpPr>
        <p:spPr>
          <a:xfrm>
            <a:off x="685800" y="1716091"/>
            <a:ext cx="10396883" cy="558423"/>
          </a:xfrm>
        </p:spPr>
        <p:txBody>
          <a:bodyPr>
            <a:normAutofit/>
          </a:bodyPr>
          <a:lstStyle/>
          <a:p>
            <a:r>
              <a:rPr lang="en-US" sz="1600" dirty="0" smtClean="0"/>
              <a:t>Extract `P_ID` and the total number of unique dates for those players who have played games on multiple days.</a:t>
            </a:r>
            <a:endParaRPr lang="en-US" sz="16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5230" y="2339031"/>
            <a:ext cx="3791145" cy="3187829"/>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94855398"/>
      </p:ext>
    </p:extLst>
  </p:cSld>
  <p:clrMapOvr>
    <a:masterClrMapping/>
  </p:clrMapOvr>
  <mc:AlternateContent xmlns:mc="http://schemas.openxmlformats.org/markup-compatibility/2006">
    <mc:Choice xmlns:p14="http://schemas.microsoft.com/office/powerpoint/2010/main" Requires="p14">
      <p:transition spd="slow" p14:dur="2000" advTm="10815"/>
    </mc:Choice>
    <mc:Fallback>
      <p:transition spd="slow" advTm="10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5 </a:t>
            </a:r>
            <a:endParaRPr lang="en-US" dirty="0"/>
          </a:p>
        </p:txBody>
      </p:sp>
      <p:sp>
        <p:nvSpPr>
          <p:cNvPr id="3" name="Content Placeholder 2"/>
          <p:cNvSpPr>
            <a:spLocks noGrp="1"/>
          </p:cNvSpPr>
          <p:nvPr>
            <p:ph idx="1"/>
          </p:nvPr>
        </p:nvSpPr>
        <p:spPr>
          <a:xfrm>
            <a:off x="685800" y="1861588"/>
            <a:ext cx="10396883" cy="566516"/>
          </a:xfrm>
        </p:spPr>
        <p:txBody>
          <a:bodyPr>
            <a:noAutofit/>
          </a:bodyPr>
          <a:lstStyle/>
          <a:p>
            <a:r>
              <a:rPr lang="en-US" sz="1600" dirty="0" smtClean="0"/>
              <a:t>Find `P_ID` and </a:t>
            </a:r>
            <a:r>
              <a:rPr lang="en-US" sz="1600" dirty="0" err="1" smtClean="0"/>
              <a:t>levelwise</a:t>
            </a:r>
            <a:r>
              <a:rPr lang="en-US" sz="1600" dirty="0" smtClean="0"/>
              <a:t> sum of `</a:t>
            </a:r>
            <a:r>
              <a:rPr lang="en-US" sz="1600" dirty="0" err="1" smtClean="0"/>
              <a:t>kill_counts</a:t>
            </a:r>
            <a:r>
              <a:rPr lang="en-US" sz="1600" dirty="0" smtClean="0"/>
              <a:t>` where `</a:t>
            </a:r>
            <a:r>
              <a:rPr lang="en-US" sz="1600" dirty="0" err="1" smtClean="0"/>
              <a:t>kill_count</a:t>
            </a:r>
            <a:r>
              <a:rPr lang="en-US" sz="1600" dirty="0" smtClean="0"/>
              <a:t>` is greater than the average kill count for Medium difficulty.</a:t>
            </a:r>
            <a:endParaRPr lang="en-US" sz="16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1982" y="2314437"/>
            <a:ext cx="5418564" cy="315578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57402013"/>
      </p:ext>
    </p:extLst>
  </p:cSld>
  <p:clrMapOvr>
    <a:masterClrMapping/>
  </p:clrMapOvr>
  <mc:AlternateContent xmlns:mc="http://schemas.openxmlformats.org/markup-compatibility/2006">
    <mc:Choice xmlns:p14="http://schemas.microsoft.com/office/powerpoint/2010/main" Requires="p14">
      <p:transition spd="slow" p14:dur="2000" advTm="12101"/>
    </mc:Choice>
    <mc:Fallback>
      <p:transition spd="slow" advTm="12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6 </a:t>
            </a:r>
            <a:endParaRPr lang="en-US" dirty="0"/>
          </a:p>
        </p:txBody>
      </p:sp>
      <p:sp>
        <p:nvSpPr>
          <p:cNvPr id="3" name="Content Placeholder 2"/>
          <p:cNvSpPr>
            <a:spLocks noGrp="1"/>
          </p:cNvSpPr>
          <p:nvPr>
            <p:ph idx="1"/>
          </p:nvPr>
        </p:nvSpPr>
        <p:spPr>
          <a:xfrm>
            <a:off x="685800" y="1894409"/>
            <a:ext cx="10396883" cy="445135"/>
          </a:xfrm>
        </p:spPr>
        <p:txBody>
          <a:bodyPr>
            <a:noAutofit/>
          </a:bodyPr>
          <a:lstStyle/>
          <a:p>
            <a:r>
              <a:rPr lang="en-US" sz="1600" dirty="0" smtClean="0"/>
              <a:t>Find `Level` and its corresponding `</a:t>
            </a:r>
            <a:r>
              <a:rPr lang="en-US" sz="1600" dirty="0" err="1" smtClean="0"/>
              <a:t>Level_code`wise</a:t>
            </a:r>
            <a:r>
              <a:rPr lang="en-US" sz="1600" dirty="0" smtClean="0"/>
              <a:t> sum of lives earned, excluding Level 0. Arrange in ascending order of level.</a:t>
            </a:r>
          </a:p>
          <a:p>
            <a:endParaRPr lang="en-US" sz="16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3293" y="1999682"/>
            <a:ext cx="4019757" cy="3473629"/>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27557305"/>
      </p:ext>
    </p:extLst>
  </p:cSld>
  <p:clrMapOvr>
    <a:masterClrMapping/>
  </p:clrMapOvr>
  <mc:AlternateContent xmlns:mc="http://schemas.openxmlformats.org/markup-compatibility/2006">
    <mc:Choice xmlns:p14="http://schemas.microsoft.com/office/powerpoint/2010/main" Requires="p14">
      <p:transition spd="slow" p14:dur="2000" advTm="10059"/>
    </mc:Choice>
    <mc:Fallback>
      <p:transition spd="slow" advTm="10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7 </a:t>
            </a:r>
            <a:endParaRPr lang="en-US" dirty="0"/>
          </a:p>
        </p:txBody>
      </p:sp>
      <p:sp>
        <p:nvSpPr>
          <p:cNvPr id="3" name="Content Placeholder 2"/>
          <p:cNvSpPr>
            <a:spLocks noGrp="1"/>
          </p:cNvSpPr>
          <p:nvPr>
            <p:ph idx="1"/>
          </p:nvPr>
        </p:nvSpPr>
        <p:spPr>
          <a:xfrm>
            <a:off x="685800" y="1982475"/>
            <a:ext cx="10396883" cy="388491"/>
          </a:xfrm>
        </p:spPr>
        <p:txBody>
          <a:bodyPr>
            <a:noAutofit/>
          </a:bodyPr>
          <a:lstStyle/>
          <a:p>
            <a:r>
              <a:rPr lang="en-US" sz="1600" dirty="0" smtClean="0"/>
              <a:t>Find the top 3 scores based on each `</a:t>
            </a:r>
            <a:r>
              <a:rPr lang="en-US" sz="1600" dirty="0" err="1" smtClean="0"/>
              <a:t>Dev_ID</a:t>
            </a:r>
            <a:r>
              <a:rPr lang="en-US" sz="1600" dirty="0" smtClean="0"/>
              <a:t>` and rank them in increasing order using `</a:t>
            </a:r>
            <a:r>
              <a:rPr lang="en-US" sz="1600" dirty="0" err="1" smtClean="0"/>
              <a:t>Row_Number</a:t>
            </a:r>
            <a:r>
              <a:rPr lang="en-US" sz="1600" dirty="0" smtClean="0"/>
              <a:t>`. Display the difficulty as well.</a:t>
            </a:r>
          </a:p>
          <a:p>
            <a:endParaRPr lang="en-US" sz="16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413" y="1982475"/>
            <a:ext cx="5291655" cy="3463465"/>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35695032"/>
      </p:ext>
    </p:extLst>
  </p:cSld>
  <p:clrMapOvr>
    <a:masterClrMapping/>
  </p:clrMapOvr>
  <mc:AlternateContent xmlns:mc="http://schemas.openxmlformats.org/markup-compatibility/2006">
    <mc:Choice xmlns:p14="http://schemas.microsoft.com/office/powerpoint/2010/main" Requires="p14">
      <p:transition spd="slow" p14:dur="2000" advTm="11646"/>
    </mc:Choice>
    <mc:Fallback>
      <p:transition spd="slow" advTm="11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8 </a:t>
            </a:r>
            <a:endParaRPr lang="en-US" dirty="0"/>
          </a:p>
        </p:txBody>
      </p:sp>
      <p:sp>
        <p:nvSpPr>
          <p:cNvPr id="3" name="Content Placeholder 2"/>
          <p:cNvSpPr>
            <a:spLocks noGrp="1"/>
          </p:cNvSpPr>
          <p:nvPr>
            <p:ph idx="1"/>
          </p:nvPr>
        </p:nvSpPr>
        <p:spPr>
          <a:xfrm>
            <a:off x="685800" y="1953376"/>
            <a:ext cx="10396883" cy="348031"/>
          </a:xfrm>
        </p:spPr>
        <p:txBody>
          <a:bodyPr>
            <a:normAutofit fontScale="77500" lnSpcReduction="20000"/>
          </a:bodyPr>
          <a:lstStyle/>
          <a:p>
            <a:r>
              <a:rPr lang="en-US" dirty="0" smtClean="0"/>
              <a:t>Find the `</a:t>
            </a:r>
            <a:r>
              <a:rPr lang="en-US" dirty="0" err="1" smtClean="0"/>
              <a:t>first_login</a:t>
            </a:r>
            <a:r>
              <a:rPr lang="en-US" dirty="0" smtClean="0"/>
              <a:t>` </a:t>
            </a:r>
            <a:r>
              <a:rPr lang="en-US" dirty="0" err="1" smtClean="0"/>
              <a:t>datetime</a:t>
            </a:r>
            <a:r>
              <a:rPr lang="en-US" dirty="0" smtClean="0"/>
              <a:t> for each device ID.</a:t>
            </a:r>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712" y="2127391"/>
            <a:ext cx="3797495" cy="3375193"/>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20685929"/>
      </p:ext>
    </p:extLst>
  </p:cSld>
  <p:clrMapOvr>
    <a:masterClrMapping/>
  </p:clrMapOvr>
  <mc:AlternateContent xmlns:mc="http://schemas.openxmlformats.org/markup-compatibility/2006">
    <mc:Choice xmlns:p14="http://schemas.microsoft.com/office/powerpoint/2010/main" Requires="p14">
      <p:transition spd="slow" p14:dur="2000" advTm="5911"/>
    </mc:Choice>
    <mc:Fallback>
      <p:transition spd="slow" advTm="5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9</a:t>
            </a:r>
            <a:endParaRPr lang="en-US" dirty="0"/>
          </a:p>
        </p:txBody>
      </p:sp>
      <p:sp>
        <p:nvSpPr>
          <p:cNvPr id="3" name="Content Placeholder 2"/>
          <p:cNvSpPr>
            <a:spLocks noGrp="1"/>
          </p:cNvSpPr>
          <p:nvPr>
            <p:ph idx="1"/>
          </p:nvPr>
        </p:nvSpPr>
        <p:spPr>
          <a:xfrm>
            <a:off x="685800" y="1837765"/>
            <a:ext cx="10396883" cy="654582"/>
          </a:xfrm>
        </p:spPr>
        <p:txBody>
          <a:bodyPr>
            <a:normAutofit fontScale="92500" lnSpcReduction="20000"/>
          </a:bodyPr>
          <a:lstStyle/>
          <a:p>
            <a:r>
              <a:rPr lang="en-US" sz="1900" dirty="0" smtClean="0"/>
              <a:t>Find the top 5 scores based on each difficulty level and rank them in increasing order using `Rank`. Display `</a:t>
            </a:r>
            <a:r>
              <a:rPr lang="en-US" sz="1900" dirty="0" err="1" smtClean="0"/>
              <a:t>Dev_ID</a:t>
            </a:r>
            <a:r>
              <a:rPr lang="en-US" sz="1900" dirty="0" smtClean="0"/>
              <a:t>` as well</a:t>
            </a:r>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4379" y="1986958"/>
            <a:ext cx="5212583" cy="3556199"/>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16139545"/>
      </p:ext>
    </p:extLst>
  </p:cSld>
  <p:clrMapOvr>
    <a:masterClrMapping/>
  </p:clrMapOvr>
  <mc:AlternateContent xmlns:mc="http://schemas.openxmlformats.org/markup-compatibility/2006">
    <mc:Choice xmlns:p14="http://schemas.microsoft.com/office/powerpoint/2010/main" Requires="p14">
      <p:transition spd="slow" p14:dur="2000" advTm="8626"/>
    </mc:Choice>
    <mc:Fallback>
      <p:transition spd="slow" advTm="8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10 </a:t>
            </a:r>
            <a:endParaRPr lang="en-US" dirty="0"/>
          </a:p>
        </p:txBody>
      </p:sp>
      <p:sp>
        <p:nvSpPr>
          <p:cNvPr id="3" name="Content Placeholder 2"/>
          <p:cNvSpPr>
            <a:spLocks noGrp="1"/>
          </p:cNvSpPr>
          <p:nvPr>
            <p:ph idx="1"/>
          </p:nvPr>
        </p:nvSpPr>
        <p:spPr>
          <a:xfrm>
            <a:off x="685801" y="1707347"/>
            <a:ext cx="10396883" cy="631252"/>
          </a:xfrm>
        </p:spPr>
        <p:txBody>
          <a:bodyPr>
            <a:noAutofit/>
          </a:bodyPr>
          <a:lstStyle/>
          <a:p>
            <a:r>
              <a:rPr lang="en-US" sz="1600" dirty="0" smtClean="0"/>
              <a:t>Find the device ID that is first logged in (based on `</a:t>
            </a:r>
            <a:r>
              <a:rPr lang="en-US" sz="1600" dirty="0" err="1" smtClean="0"/>
              <a:t>start_datetime</a:t>
            </a:r>
            <a:r>
              <a:rPr lang="en-US" sz="1600" dirty="0" smtClean="0"/>
              <a:t>`) for each player (`P_ID`). Output should contain player ID, device ID, and first login </a:t>
            </a:r>
            <a:r>
              <a:rPr lang="en-US" sz="1600" dirty="0" err="1" smtClean="0"/>
              <a:t>datetime</a:t>
            </a:r>
            <a:r>
              <a:rPr lang="en-US" sz="1600" dirty="0" smtClean="0"/>
              <a:t>. </a:t>
            </a:r>
            <a:endParaRPr lang="en-US" sz="16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4341" y="2144353"/>
            <a:ext cx="3481433" cy="3358231"/>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86415770"/>
      </p:ext>
    </p:extLst>
  </p:cSld>
  <p:clrMapOvr>
    <a:masterClrMapping/>
  </p:clrMapOvr>
  <mc:AlternateContent xmlns:mc="http://schemas.openxmlformats.org/markup-compatibility/2006">
    <mc:Choice xmlns:p14="http://schemas.microsoft.com/office/powerpoint/2010/main" Requires="p14">
      <p:transition spd="slow" p14:dur="2000" advTm="6504"/>
    </mc:Choice>
    <mc:Fallback>
      <p:transition spd="slow" advTm="6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11 </a:t>
            </a:r>
            <a:endParaRPr lang="en-US" dirty="0"/>
          </a:p>
        </p:txBody>
      </p:sp>
      <p:sp>
        <p:nvSpPr>
          <p:cNvPr id="3" name="Content Placeholder 2"/>
          <p:cNvSpPr>
            <a:spLocks noGrp="1"/>
          </p:cNvSpPr>
          <p:nvPr>
            <p:ph idx="1"/>
          </p:nvPr>
        </p:nvSpPr>
        <p:spPr>
          <a:xfrm>
            <a:off x="685800" y="1714747"/>
            <a:ext cx="10396883" cy="485595"/>
          </a:xfrm>
        </p:spPr>
        <p:txBody>
          <a:bodyPr>
            <a:noAutofit/>
          </a:bodyPr>
          <a:lstStyle/>
          <a:p>
            <a:r>
              <a:rPr lang="en-US" sz="1600" dirty="0" smtClean="0"/>
              <a:t>. For each player and date, determine how many `</a:t>
            </a:r>
            <a:r>
              <a:rPr lang="en-US" sz="1600" dirty="0" err="1" smtClean="0"/>
              <a:t>kill_counts</a:t>
            </a:r>
            <a:r>
              <a:rPr lang="en-US" sz="1600" dirty="0" smtClean="0"/>
              <a:t>` were played by the player so far. a) Using window functions b) Without window function</a:t>
            </a:r>
            <a:endParaRPr lang="en-US" sz="16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93" y="2281639"/>
            <a:ext cx="7258423" cy="314002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0114" y="2281639"/>
            <a:ext cx="3924502" cy="3140026"/>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24866473"/>
      </p:ext>
    </p:extLst>
  </p:cSld>
  <p:clrMapOvr>
    <a:masterClrMapping/>
  </p:clrMapOvr>
  <mc:AlternateContent xmlns:mc="http://schemas.openxmlformats.org/markup-compatibility/2006">
    <mc:Choice xmlns:p14="http://schemas.microsoft.com/office/powerpoint/2010/main" Requires="p14">
      <p:transition spd="slow" p14:dur="2000" advTm="22559"/>
    </mc:Choice>
    <mc:Fallback>
      <p:transition spd="slow" advTm="22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		</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DATASET DESCRIPTION</a:t>
            </a:r>
          </a:p>
          <a:p>
            <a:r>
              <a:rPr lang="en-US" dirty="0" smtClean="0"/>
              <a:t>CLEANING </a:t>
            </a:r>
          </a:p>
          <a:p>
            <a:r>
              <a:rPr lang="en-US" dirty="0" smtClean="0"/>
              <a:t>UNDERSTANDING THE GAME</a:t>
            </a:r>
          </a:p>
          <a:p>
            <a:r>
              <a:rPr lang="en-US" dirty="0" smtClean="0"/>
              <a:t>ANALYSIS </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02941063"/>
      </p:ext>
    </p:extLst>
  </p:cSld>
  <p:clrMapOvr>
    <a:masterClrMapping/>
  </p:clrMapOvr>
  <mc:AlternateContent xmlns:mc="http://schemas.openxmlformats.org/markup-compatibility/2006">
    <mc:Choice xmlns:p14="http://schemas.microsoft.com/office/powerpoint/2010/main" Requires="p14">
      <p:transition spd="slow" p14:dur="2000" advTm="4594"/>
    </mc:Choice>
    <mc:Fallback>
      <p:transition spd="slow" advTm="4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12 </a:t>
            </a:r>
            <a:endParaRPr lang="en-US" dirty="0"/>
          </a:p>
        </p:txBody>
      </p:sp>
      <p:sp>
        <p:nvSpPr>
          <p:cNvPr id="3" name="Content Placeholder 2"/>
          <p:cNvSpPr>
            <a:spLocks noGrp="1"/>
          </p:cNvSpPr>
          <p:nvPr>
            <p:ph idx="1"/>
          </p:nvPr>
        </p:nvSpPr>
        <p:spPr>
          <a:xfrm>
            <a:off x="685801" y="1813262"/>
            <a:ext cx="10396883" cy="614841"/>
          </a:xfrm>
        </p:spPr>
        <p:txBody>
          <a:bodyPr>
            <a:noAutofit/>
          </a:bodyPr>
          <a:lstStyle/>
          <a:p>
            <a:r>
              <a:rPr lang="en-US" sz="1600" dirty="0" smtClean="0"/>
              <a:t>Find the cumulative sum of stages crossed over `</a:t>
            </a:r>
            <a:r>
              <a:rPr lang="en-US" sz="1600" dirty="0" err="1" smtClean="0"/>
              <a:t>start_datetime</a:t>
            </a:r>
            <a:r>
              <a:rPr lang="en-US" sz="1600" dirty="0" smtClean="0"/>
              <a:t>` for each `P_ID`, excluding the most recent `</a:t>
            </a:r>
            <a:r>
              <a:rPr lang="en-US" sz="1600" dirty="0" err="1" smtClean="0"/>
              <a:t>start_datetime</a:t>
            </a:r>
            <a:r>
              <a:rPr lang="en-US" sz="1600" dirty="0" smtClean="0"/>
              <a:t>`.</a:t>
            </a:r>
            <a:endParaRPr lang="en-US" sz="16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5232" y="2120682"/>
            <a:ext cx="4813067" cy="3381902"/>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82596606"/>
      </p:ext>
    </p:extLst>
  </p:cSld>
  <p:clrMapOvr>
    <a:masterClrMapping/>
  </p:clrMapOvr>
  <mc:AlternateContent xmlns:mc="http://schemas.openxmlformats.org/markup-compatibility/2006">
    <mc:Choice xmlns:p14="http://schemas.microsoft.com/office/powerpoint/2010/main" Requires="p14">
      <p:transition spd="slow" p14:dur="2000" advTm="11543"/>
    </mc:Choice>
    <mc:Fallback>
      <p:transition spd="slow" advTm="11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13 </a:t>
            </a:r>
            <a:endParaRPr lang="en-US" dirty="0"/>
          </a:p>
        </p:txBody>
      </p:sp>
      <p:sp>
        <p:nvSpPr>
          <p:cNvPr id="3" name="Content Placeholder 2"/>
          <p:cNvSpPr>
            <a:spLocks noGrp="1"/>
          </p:cNvSpPr>
          <p:nvPr>
            <p:ph idx="1"/>
          </p:nvPr>
        </p:nvSpPr>
        <p:spPr>
          <a:xfrm>
            <a:off x="685801" y="1683980"/>
            <a:ext cx="10396883" cy="307570"/>
          </a:xfrm>
        </p:spPr>
        <p:txBody>
          <a:bodyPr>
            <a:noAutofit/>
          </a:bodyPr>
          <a:lstStyle/>
          <a:p>
            <a:r>
              <a:rPr lang="en-US" sz="1600" dirty="0" smtClean="0"/>
              <a:t>Extract the top 3 highest sums of scores for each `</a:t>
            </a:r>
            <a:r>
              <a:rPr lang="en-US" sz="1600" dirty="0" err="1" smtClean="0"/>
              <a:t>Dev_ID</a:t>
            </a:r>
            <a:r>
              <a:rPr lang="en-US" sz="1600" dirty="0" smtClean="0"/>
              <a:t>` and the corresponding `P_ID</a:t>
            </a:r>
            <a:endParaRPr lang="en-US" sz="16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2668" y="1991551"/>
            <a:ext cx="3565674" cy="345439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04696674"/>
      </p:ext>
    </p:extLst>
  </p:cSld>
  <p:clrMapOvr>
    <a:masterClrMapping/>
  </p:clrMapOvr>
  <mc:AlternateContent xmlns:mc="http://schemas.openxmlformats.org/markup-compatibility/2006">
    <mc:Choice xmlns:p14="http://schemas.microsoft.com/office/powerpoint/2010/main" Requires="p14">
      <p:transition spd="slow" p14:dur="2000" advTm="11279"/>
    </mc:Choice>
    <mc:Fallback>
      <p:transition spd="slow" advTm="11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14 </a:t>
            </a:r>
            <a:endParaRPr lang="en-US" dirty="0"/>
          </a:p>
        </p:txBody>
      </p:sp>
      <p:sp>
        <p:nvSpPr>
          <p:cNvPr id="3" name="Content Placeholder 2"/>
          <p:cNvSpPr>
            <a:spLocks noGrp="1"/>
          </p:cNvSpPr>
          <p:nvPr>
            <p:ph idx="1"/>
          </p:nvPr>
        </p:nvSpPr>
        <p:spPr>
          <a:xfrm>
            <a:off x="685801" y="1735055"/>
            <a:ext cx="10396883" cy="372307"/>
          </a:xfrm>
        </p:spPr>
        <p:txBody>
          <a:bodyPr>
            <a:noAutofit/>
          </a:bodyPr>
          <a:lstStyle/>
          <a:p>
            <a:r>
              <a:rPr lang="en-US" sz="1600" dirty="0" smtClean="0"/>
              <a:t>Find players who scored more than 50% of the average score, scored by the sum of scores for each `P_ID`.</a:t>
            </a:r>
            <a:endParaRPr lang="en-US" sz="16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6236" y="2107363"/>
            <a:ext cx="2831860" cy="3403314"/>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79030198"/>
      </p:ext>
    </p:extLst>
  </p:cSld>
  <p:clrMapOvr>
    <a:masterClrMapping/>
  </p:clrMapOvr>
  <mc:AlternateContent xmlns:mc="http://schemas.openxmlformats.org/markup-compatibility/2006">
    <mc:Choice xmlns:p14="http://schemas.microsoft.com/office/powerpoint/2010/main" Requires="p14">
      <p:transition spd="slow" p14:dur="2000" advTm="8856"/>
    </mc:Choice>
    <mc:Fallback>
      <p:transition spd="slow" advTm="8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15 </a:t>
            </a:r>
            <a:endParaRPr lang="en-US" dirty="0"/>
          </a:p>
        </p:txBody>
      </p:sp>
      <p:sp>
        <p:nvSpPr>
          <p:cNvPr id="3" name="Content Placeholder 2"/>
          <p:cNvSpPr>
            <a:spLocks noGrp="1"/>
          </p:cNvSpPr>
          <p:nvPr>
            <p:ph idx="1"/>
          </p:nvPr>
        </p:nvSpPr>
        <p:spPr>
          <a:xfrm>
            <a:off x="685801" y="1763991"/>
            <a:ext cx="10396883" cy="299478"/>
          </a:xfrm>
        </p:spPr>
        <p:txBody>
          <a:bodyPr>
            <a:noAutofit/>
          </a:bodyPr>
          <a:lstStyle/>
          <a:p>
            <a:r>
              <a:rPr lang="en-US" sz="1600" dirty="0" smtClean="0"/>
              <a:t>Create a stored procedure to find the top `n` `</a:t>
            </a:r>
            <a:r>
              <a:rPr lang="en-US" sz="1600" dirty="0" err="1" smtClean="0"/>
              <a:t>headshots_count</a:t>
            </a:r>
            <a:r>
              <a:rPr lang="en-US" sz="1600" dirty="0" smtClean="0"/>
              <a:t>` based on each `</a:t>
            </a:r>
            <a:r>
              <a:rPr lang="en-US" sz="1600" dirty="0" err="1" smtClean="0"/>
              <a:t>Dev_ID</a:t>
            </a:r>
            <a:r>
              <a:rPr lang="en-US" sz="1600" dirty="0" smtClean="0"/>
              <a:t>` and rank them in increasing order using `</a:t>
            </a:r>
            <a:r>
              <a:rPr lang="en-US" sz="1600" dirty="0" err="1" smtClean="0"/>
              <a:t>Row_Number</a:t>
            </a:r>
            <a:r>
              <a:rPr lang="en-US" sz="1600" dirty="0" smtClean="0"/>
              <a:t>`. Display the difficulty as well</a:t>
            </a:r>
            <a:endParaRPr lang="en-US" sz="16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8200" y="2317015"/>
            <a:ext cx="5512083" cy="3120834"/>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26631744"/>
      </p:ext>
    </p:extLst>
  </p:cSld>
  <p:clrMapOvr>
    <a:masterClrMapping/>
  </p:clrMapOvr>
  <mc:AlternateContent xmlns:mc="http://schemas.openxmlformats.org/markup-compatibility/2006">
    <mc:Choice xmlns:p14="http://schemas.microsoft.com/office/powerpoint/2010/main" Requires="p14">
      <p:transition spd="slow" p14:dur="2000" advTm="12431"/>
    </mc:Choice>
    <mc:Fallback>
      <p:transition spd="slow" advTm="12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685801" y="1958200"/>
            <a:ext cx="10396883" cy="1149142"/>
          </a:xfrm>
        </p:spPr>
        <p:txBody>
          <a:bodyPr/>
          <a:lstStyle/>
          <a:p>
            <a:r>
              <a:rPr lang="en-US" dirty="0" smtClean="0"/>
              <a:t>From the queries we now have insight into users gaming </a:t>
            </a:r>
            <a:r>
              <a:rPr lang="en-US" dirty="0" err="1" smtClean="0"/>
              <a:t>behaviours</a:t>
            </a:r>
            <a:r>
              <a:rPr lang="en-US" dirty="0" smtClean="0"/>
              <a:t> and this information can help game developers in the production and upgrade of games</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42361169"/>
      </p:ext>
    </p:extLst>
  </p:cSld>
  <p:clrMapOvr>
    <a:masterClrMapping/>
  </p:clrMapOvr>
  <mc:AlternateContent xmlns:mc="http://schemas.openxmlformats.org/markup-compatibility/2006">
    <mc:Choice xmlns:p14="http://schemas.microsoft.com/office/powerpoint/2010/main" Requires="p14">
      <p:transition spd="slow" p14:dur="2000" advTm="13223"/>
    </mc:Choice>
    <mc:Fallback>
      <p:transition spd="slow" advTm="13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364619" y="97104"/>
            <a:ext cx="5811749" cy="5486401"/>
          </a:xfr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23951425"/>
      </p:ext>
    </p:extLst>
  </p:cSld>
  <p:clrMapOvr>
    <a:masterClrMapping/>
  </p:clrMapOvr>
  <mc:AlternateContent xmlns:mc="http://schemas.openxmlformats.org/markup-compatibility/2006">
    <mc:Choice xmlns:p14="http://schemas.microsoft.com/office/powerpoint/2010/main" Requires="p14">
      <p:transition spd="slow" p14:dur="2000" advTm="6988"/>
    </mc:Choice>
    <mc:Fallback>
      <p:transition spd="slow" advTm="6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endParaRPr lang="en-US" dirty="0"/>
          </a:p>
        </p:txBody>
      </p:sp>
      <p:sp>
        <p:nvSpPr>
          <p:cNvPr id="3" name="Content Placeholder 2"/>
          <p:cNvSpPr>
            <a:spLocks noGrp="1"/>
          </p:cNvSpPr>
          <p:nvPr>
            <p:ph idx="1"/>
          </p:nvPr>
        </p:nvSpPr>
        <p:spPr>
          <a:xfrm>
            <a:off x="685800" y="1642683"/>
            <a:ext cx="10396883" cy="4118845"/>
          </a:xfrm>
        </p:spPr>
        <p:txBody>
          <a:bodyPr>
            <a:normAutofit fontScale="92500" lnSpcReduction="10000"/>
          </a:bodyPr>
          <a:lstStyle/>
          <a:p>
            <a:r>
              <a:rPr lang="en-US" dirty="0" smtClean="0"/>
              <a:t>"</a:t>
            </a:r>
            <a:r>
              <a:rPr lang="en-US" dirty="0"/>
              <a:t>Decode Gaming Behavior" entails examining the "Player Details" and "Level Details" tables in a gaming application's dataset. </a:t>
            </a:r>
            <a:endParaRPr lang="en-US" dirty="0" smtClean="0"/>
          </a:p>
          <a:p>
            <a:r>
              <a:rPr lang="en-US" dirty="0" smtClean="0"/>
              <a:t>Its </a:t>
            </a:r>
            <a:r>
              <a:rPr lang="en-US" dirty="0"/>
              <a:t>goal is to obtain performance and behavior insights from players. We seek to comprehend user involvement, skill growth, and areas for improving the gaming experience through the use of SQL queries</a:t>
            </a:r>
            <a:r>
              <a:rPr lang="en-US" dirty="0" smtClean="0"/>
              <a:t>.</a:t>
            </a:r>
          </a:p>
          <a:p>
            <a:r>
              <a:rPr lang="en-US" dirty="0" smtClean="0"/>
              <a:t>Analysis </a:t>
            </a:r>
            <a:r>
              <a:rPr lang="en-US" dirty="0"/>
              <a:t>of performance data, player trends, and level completion rates are important questions. Our objective is to offer practical information so that game developers may make wise decisions. </a:t>
            </a:r>
            <a:endParaRPr lang="en-US" dirty="0" smtClean="0"/>
          </a:p>
          <a:p>
            <a:r>
              <a:rPr lang="en-US" dirty="0" smtClean="0"/>
              <a:t>The </a:t>
            </a:r>
            <a:r>
              <a:rPr lang="en-US" dirty="0"/>
              <a:t>project includes approaches for data visualization, query formulation, result interpretation, and data exploration. We support stakeholders' comprehension and decision-making in game creation and management through succinct presentation.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24852430"/>
      </p:ext>
    </p:extLst>
  </p:cSld>
  <p:clrMapOvr>
    <a:masterClrMapping/>
  </p:clrMapOvr>
  <mc:AlternateContent xmlns:mc="http://schemas.openxmlformats.org/markup-compatibility/2006">
    <mc:Choice xmlns:p14="http://schemas.microsoft.com/office/powerpoint/2010/main" Requires="p14">
      <p:transition spd="slow" p14:dur="2000" advTm="22167"/>
    </mc:Choice>
    <mc:Fallback>
      <p:transition spd="slow" advTm="22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 DESCRIPTION</a:t>
            </a:r>
            <a:endParaRPr lang="en-US" dirty="0"/>
          </a:p>
        </p:txBody>
      </p:sp>
      <p:sp>
        <p:nvSpPr>
          <p:cNvPr id="3" name="Content Placeholder 2"/>
          <p:cNvSpPr>
            <a:spLocks noGrp="1"/>
          </p:cNvSpPr>
          <p:nvPr>
            <p:ph idx="1"/>
          </p:nvPr>
        </p:nvSpPr>
        <p:spPr/>
        <p:txBody>
          <a:bodyPr numCol="3">
            <a:noAutofit/>
          </a:bodyPr>
          <a:lstStyle/>
          <a:p>
            <a:pPr marL="0" indent="0">
              <a:buNone/>
            </a:pPr>
            <a:r>
              <a:rPr lang="en-US" sz="1400" dirty="0"/>
              <a:t>Player Details Table:</a:t>
            </a:r>
          </a:p>
          <a:p>
            <a:pPr marL="0" indent="0">
              <a:buNone/>
            </a:pPr>
            <a:r>
              <a:rPr lang="en-US" sz="1400" dirty="0"/>
              <a:t> `P_ID`: Player </a:t>
            </a:r>
            <a:r>
              <a:rPr lang="en-US" sz="1400" dirty="0" smtClean="0"/>
              <a:t>ID</a:t>
            </a:r>
          </a:p>
          <a:p>
            <a:pPr marL="0" indent="0">
              <a:buNone/>
            </a:pPr>
            <a:r>
              <a:rPr lang="en-US" sz="1400" dirty="0" smtClean="0"/>
              <a:t> `</a:t>
            </a:r>
            <a:r>
              <a:rPr lang="en-US" sz="1400" dirty="0" err="1" smtClean="0"/>
              <a:t>PName</a:t>
            </a:r>
            <a:r>
              <a:rPr lang="en-US" sz="1400" dirty="0" smtClean="0"/>
              <a:t>`: Player Name</a:t>
            </a:r>
          </a:p>
          <a:p>
            <a:pPr marL="0" indent="0">
              <a:buNone/>
            </a:pPr>
            <a:r>
              <a:rPr lang="en-US" sz="1400" dirty="0" smtClean="0"/>
              <a:t> `L1_status`: Level 1 Status</a:t>
            </a:r>
          </a:p>
          <a:p>
            <a:pPr marL="0" indent="0">
              <a:buNone/>
            </a:pPr>
            <a:r>
              <a:rPr lang="en-US" sz="1400" dirty="0" smtClean="0"/>
              <a:t> `L2_status`: Level 2 Status</a:t>
            </a:r>
          </a:p>
          <a:p>
            <a:pPr marL="0" indent="0">
              <a:buNone/>
            </a:pPr>
            <a:r>
              <a:rPr lang="en-US" sz="1400" dirty="0" smtClean="0"/>
              <a:t> `L1_code`: </a:t>
            </a:r>
            <a:r>
              <a:rPr lang="en-US" sz="1400" dirty="0" err="1" smtClean="0"/>
              <a:t>Systemgenerated</a:t>
            </a:r>
            <a:r>
              <a:rPr lang="en-US" sz="1400" dirty="0" smtClean="0"/>
              <a:t> Level 1 Code</a:t>
            </a:r>
          </a:p>
          <a:p>
            <a:pPr marL="0" indent="0">
              <a:buNone/>
            </a:pPr>
            <a:r>
              <a:rPr lang="en-US" sz="1400" dirty="0" smtClean="0"/>
              <a:t> `L2_code`: </a:t>
            </a:r>
            <a:r>
              <a:rPr lang="en-US" sz="1400" dirty="0" err="1" smtClean="0"/>
              <a:t>Systemgenerated</a:t>
            </a:r>
            <a:r>
              <a:rPr lang="en-US" sz="1400" dirty="0" smtClean="0"/>
              <a:t> Level 2 Code</a:t>
            </a:r>
          </a:p>
          <a:p>
            <a:pPr marL="0" indent="0">
              <a:buNone/>
            </a:pPr>
            <a:endParaRPr lang="en-US" sz="1400" dirty="0"/>
          </a:p>
          <a:p>
            <a:pPr marL="0" indent="0">
              <a:buNone/>
            </a:pPr>
            <a:r>
              <a:rPr lang="en-US" sz="1400" dirty="0" smtClean="0"/>
              <a:t>Level Details Table:</a:t>
            </a:r>
          </a:p>
          <a:p>
            <a:pPr marL="0" indent="0">
              <a:buNone/>
            </a:pPr>
            <a:r>
              <a:rPr lang="en-US" sz="1400" dirty="0" smtClean="0"/>
              <a:t> </a:t>
            </a:r>
            <a:r>
              <a:rPr lang="en-US" sz="1400" dirty="0"/>
              <a:t>`P_ID`: Player ID</a:t>
            </a:r>
          </a:p>
          <a:p>
            <a:pPr marL="0" indent="0">
              <a:buNone/>
            </a:pPr>
            <a:r>
              <a:rPr lang="en-US" sz="1400" dirty="0"/>
              <a:t> `</a:t>
            </a:r>
            <a:r>
              <a:rPr lang="en-US" sz="1400" dirty="0" err="1"/>
              <a:t>Dev_ID</a:t>
            </a:r>
            <a:r>
              <a:rPr lang="en-US" sz="1400" dirty="0"/>
              <a:t>`: Device ID</a:t>
            </a:r>
          </a:p>
          <a:p>
            <a:pPr marL="0" indent="0">
              <a:buNone/>
            </a:pPr>
            <a:r>
              <a:rPr lang="en-US" sz="1400" dirty="0"/>
              <a:t> `</a:t>
            </a:r>
            <a:r>
              <a:rPr lang="en-US" sz="1400" dirty="0" err="1"/>
              <a:t>start_time</a:t>
            </a:r>
            <a:r>
              <a:rPr lang="en-US" sz="1400" dirty="0"/>
              <a:t>`: </a:t>
            </a:r>
            <a:r>
              <a:rPr lang="en-US" sz="1400" dirty="0" err="1" smtClean="0"/>
              <a:t>Sart</a:t>
            </a:r>
            <a:r>
              <a:rPr lang="en-US" sz="1400" dirty="0" smtClean="0"/>
              <a:t> </a:t>
            </a:r>
            <a:r>
              <a:rPr lang="en-US" sz="1400" dirty="0"/>
              <a:t>Time</a:t>
            </a:r>
          </a:p>
          <a:p>
            <a:pPr marL="0" indent="0">
              <a:buNone/>
            </a:pPr>
            <a:r>
              <a:rPr lang="en-US" sz="1400" dirty="0"/>
              <a:t> `</a:t>
            </a:r>
            <a:r>
              <a:rPr lang="en-US" sz="1400" dirty="0" err="1"/>
              <a:t>stages_crossed</a:t>
            </a:r>
            <a:r>
              <a:rPr lang="en-US" sz="1400" dirty="0"/>
              <a:t>`: Stages Crossed</a:t>
            </a:r>
          </a:p>
          <a:p>
            <a:pPr marL="0" indent="0">
              <a:buNone/>
            </a:pPr>
            <a:r>
              <a:rPr lang="en-US" sz="1400" dirty="0"/>
              <a:t> `level`: Game </a:t>
            </a:r>
            <a:r>
              <a:rPr lang="en-US" sz="1400" dirty="0" smtClean="0"/>
              <a:t>Level</a:t>
            </a:r>
          </a:p>
          <a:p>
            <a:pPr marL="0" indent="0">
              <a:buNone/>
            </a:pPr>
            <a:r>
              <a:rPr lang="en-US" sz="1400" dirty="0" smtClean="0"/>
              <a:t> </a:t>
            </a:r>
            <a:r>
              <a:rPr lang="en-US" sz="1400" dirty="0"/>
              <a:t>`difficulty`: Difficulty Level</a:t>
            </a:r>
          </a:p>
          <a:p>
            <a:pPr marL="0" indent="0">
              <a:buNone/>
            </a:pPr>
            <a:r>
              <a:rPr lang="en-US" sz="1400" dirty="0"/>
              <a:t> `</a:t>
            </a:r>
            <a:r>
              <a:rPr lang="en-US" sz="1400" dirty="0" err="1"/>
              <a:t>kill_count</a:t>
            </a:r>
            <a:r>
              <a:rPr lang="en-US" sz="1400" dirty="0"/>
              <a:t>`: Kill Count</a:t>
            </a:r>
          </a:p>
          <a:p>
            <a:pPr marL="0" indent="0">
              <a:buNone/>
            </a:pPr>
            <a:r>
              <a:rPr lang="en-US" sz="1400" dirty="0"/>
              <a:t> `</a:t>
            </a:r>
            <a:r>
              <a:rPr lang="en-US" sz="1400" dirty="0" err="1"/>
              <a:t>headshots_count</a:t>
            </a:r>
            <a:r>
              <a:rPr lang="en-US" sz="1400" dirty="0"/>
              <a:t>`: Headshots Count</a:t>
            </a:r>
          </a:p>
          <a:p>
            <a:pPr marL="0" indent="0">
              <a:buNone/>
            </a:pPr>
            <a:r>
              <a:rPr lang="en-US" sz="1400" dirty="0"/>
              <a:t> `score`: Player Score</a:t>
            </a:r>
          </a:p>
          <a:p>
            <a:pPr marL="0" indent="0">
              <a:buNone/>
            </a:pPr>
            <a:r>
              <a:rPr lang="en-US" sz="1400" dirty="0"/>
              <a:t> `</a:t>
            </a:r>
            <a:r>
              <a:rPr lang="en-US" sz="1400" dirty="0" err="1"/>
              <a:t>lives_earned</a:t>
            </a:r>
            <a:r>
              <a:rPr lang="en-US" sz="1400" dirty="0"/>
              <a:t>`: Extra Lives </a:t>
            </a:r>
            <a:r>
              <a:rPr lang="en-US" sz="1400" dirty="0" smtClean="0"/>
              <a:t>Earned</a:t>
            </a:r>
            <a:endParaRPr lang="en-US" sz="14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64641008"/>
      </p:ext>
    </p:extLst>
  </p:cSld>
  <p:clrMapOvr>
    <a:masterClrMapping/>
  </p:clrMapOvr>
  <mc:AlternateContent xmlns:mc="http://schemas.openxmlformats.org/markup-compatibility/2006">
    <mc:Choice xmlns:p14="http://schemas.microsoft.com/office/powerpoint/2010/main" Requires="p14">
      <p:transition spd="slow" p14:dur="2000" advTm="30779"/>
    </mc:Choice>
    <mc:Fallback>
      <p:transition spd="slow" advTm="30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cleaning </a:t>
            </a:r>
            <a:endParaRPr lang="en-US"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2597" y="2819906"/>
            <a:ext cx="4858000" cy="2730640"/>
          </a:xfr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8689" y="2838957"/>
            <a:ext cx="6807550" cy="2711589"/>
          </a:xfrm>
          <a:prstGeom prst="rect">
            <a:avLst/>
          </a:prstGeom>
        </p:spPr>
      </p:pic>
      <p:sp>
        <p:nvSpPr>
          <p:cNvPr id="6" name="TextBox 5"/>
          <p:cNvSpPr txBox="1"/>
          <p:nvPr/>
        </p:nvSpPr>
        <p:spPr>
          <a:xfrm>
            <a:off x="207239" y="1969029"/>
            <a:ext cx="11291543"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AFTER IMPORTING OUR TABLES, WE QUERY A FEW DATA FROM THE TABLES TO HAVE A FAIR IDEA OF WHAT WE ARE WORKING WITH </a:t>
            </a:r>
            <a:endParaRPr lang="en-US" sz="24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60667551"/>
      </p:ext>
    </p:extLst>
  </p:cSld>
  <p:clrMapOvr>
    <a:masterClrMapping/>
  </p:clrMapOvr>
  <mc:AlternateContent xmlns:mc="http://schemas.openxmlformats.org/markup-compatibility/2006">
    <mc:Choice xmlns:p14="http://schemas.microsoft.com/office/powerpoint/2010/main" Requires="p14">
      <p:transition spd="slow" p14:dur="2000" advTm="10614"/>
    </mc:Choice>
    <mc:Fallback>
      <p:transition spd="slow" advTm="10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 </a:t>
            </a:r>
            <a:endParaRPr lang="en-US"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2807937"/>
            <a:ext cx="7337002" cy="2438204"/>
          </a:xfr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4242" y="2807937"/>
            <a:ext cx="5866725" cy="2438204"/>
          </a:xfrm>
          <a:prstGeom prst="rect">
            <a:avLst/>
          </a:prstGeom>
        </p:spPr>
      </p:pic>
      <p:sp>
        <p:nvSpPr>
          <p:cNvPr id="6" name="Title 1"/>
          <p:cNvSpPr txBox="1">
            <a:spLocks/>
          </p:cNvSpPr>
          <p:nvPr/>
        </p:nvSpPr>
        <p:spPr>
          <a:xfrm>
            <a:off x="474059" y="1371206"/>
            <a:ext cx="10515600" cy="12182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t> After cleaning, these are our tables for player details and level details </a:t>
            </a:r>
            <a:endParaRPr lang="en-US" sz="24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43209493"/>
      </p:ext>
    </p:extLst>
  </p:cSld>
  <p:clrMapOvr>
    <a:masterClrMapping/>
  </p:clrMapOvr>
  <mc:AlternateContent xmlns:mc="http://schemas.openxmlformats.org/markup-compatibility/2006">
    <mc:Choice xmlns:p14="http://schemas.microsoft.com/office/powerpoint/2010/main" Requires="p14">
      <p:transition spd="slow" p14:dur="2000" advTm="6720"/>
    </mc:Choice>
    <mc:Fallback>
      <p:transition spd="slow" advTm="6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UNDERSTANDING THE GAME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Players play a game divided into 3-levels (L0,L1 and L2)</a:t>
            </a:r>
          </a:p>
          <a:p>
            <a:r>
              <a:rPr lang="en-US" dirty="0" smtClean="0"/>
              <a:t> Each level has 3 difficulty levels (</a:t>
            </a:r>
            <a:r>
              <a:rPr lang="en-US" dirty="0" err="1" smtClean="0"/>
              <a:t>Low,Medium,High</a:t>
            </a:r>
            <a:r>
              <a:rPr lang="en-US" dirty="0" smtClean="0"/>
              <a:t>)</a:t>
            </a:r>
          </a:p>
          <a:p>
            <a:r>
              <a:rPr lang="en-US" dirty="0" smtClean="0"/>
              <a:t>At each </a:t>
            </a:r>
            <a:r>
              <a:rPr lang="en-US" dirty="0" err="1" smtClean="0"/>
              <a:t>level,players</a:t>
            </a:r>
            <a:r>
              <a:rPr lang="en-US" dirty="0" smtClean="0"/>
              <a:t> have to kill the opponents using guns/physical fight</a:t>
            </a:r>
          </a:p>
          <a:p>
            <a:r>
              <a:rPr lang="en-US" dirty="0" smtClean="0"/>
              <a:t>Each level has multiple stages at each difficulty level.</a:t>
            </a:r>
          </a:p>
          <a:p>
            <a:r>
              <a:rPr lang="en-US" dirty="0" smtClean="0"/>
              <a:t>A player can only play L1 using its system generated L1_code.</a:t>
            </a:r>
          </a:p>
          <a:p>
            <a:r>
              <a:rPr lang="en-US" dirty="0" smtClean="0"/>
              <a:t> Only players who have played Level1 can possibly play Level2 --    using its system generated L2_code.</a:t>
            </a:r>
          </a:p>
          <a:p>
            <a:r>
              <a:rPr lang="en-US" dirty="0" smtClean="0"/>
              <a:t>By default a player can play L0.</a:t>
            </a:r>
          </a:p>
          <a:p>
            <a:r>
              <a:rPr lang="en-US" dirty="0" smtClean="0"/>
              <a:t>Each player can login to the game using a </a:t>
            </a:r>
            <a:r>
              <a:rPr lang="en-US" dirty="0" err="1" smtClean="0"/>
              <a:t>Dev_ID</a:t>
            </a:r>
            <a:r>
              <a:rPr lang="en-US" dirty="0" smtClean="0"/>
              <a:t>.</a:t>
            </a:r>
          </a:p>
          <a:p>
            <a:r>
              <a:rPr lang="en-US" dirty="0" smtClean="0"/>
              <a:t>Players can earn extra lives at each stage in a level.</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74365346"/>
      </p:ext>
    </p:extLst>
  </p:cSld>
  <p:clrMapOvr>
    <a:masterClrMapping/>
  </p:clrMapOvr>
  <mc:AlternateContent xmlns:mc="http://schemas.openxmlformats.org/markup-compatibility/2006">
    <mc:Choice xmlns:p14="http://schemas.microsoft.com/office/powerpoint/2010/main" Requires="p14">
      <p:transition spd="slow" p14:dur="2000" advTm="46296"/>
    </mc:Choice>
    <mc:Fallback>
      <p:transition spd="slow" advTm="46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3" name="Content Placeholder 2"/>
          <p:cNvSpPr>
            <a:spLocks noGrp="1"/>
          </p:cNvSpPr>
          <p:nvPr>
            <p:ph idx="1"/>
          </p:nvPr>
        </p:nvSpPr>
        <p:spPr>
          <a:xfrm>
            <a:off x="685800" y="1626499"/>
            <a:ext cx="10396883" cy="2144389"/>
          </a:xfrm>
        </p:spPr>
        <p:txBody>
          <a:bodyPr/>
          <a:lstStyle/>
          <a:p>
            <a:r>
              <a:rPr lang="en-US" dirty="0" smtClean="0"/>
              <a:t>USING JUPYTER NOTEBOOKS WE ARE GOING TO BE MAKING SOME ANALYSIS BASED ON OUR USER DATA TO GENERATE INSIGHTS INTO USER DATA AND GAMING BEHAIOURS.</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17225519"/>
      </p:ext>
    </p:extLst>
  </p:cSld>
  <p:clrMapOvr>
    <a:masterClrMapping/>
  </p:clrMapOvr>
  <mc:AlternateContent xmlns:mc="http://schemas.openxmlformats.org/markup-compatibility/2006">
    <mc:Choice xmlns:p14="http://schemas.microsoft.com/office/powerpoint/2010/main" Requires="p14">
      <p:transition spd="slow" p14:dur="2000" advTm="6231"/>
    </mc:Choice>
    <mc:Fallback>
      <p:transition spd="slow" advTm="6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1 </a:t>
            </a:r>
            <a:endParaRPr lang="en-US" dirty="0"/>
          </a:p>
        </p:txBody>
      </p:sp>
      <p:sp>
        <p:nvSpPr>
          <p:cNvPr id="3" name="Content Placeholder 2"/>
          <p:cNvSpPr>
            <a:spLocks noGrp="1"/>
          </p:cNvSpPr>
          <p:nvPr>
            <p:ph idx="1"/>
          </p:nvPr>
        </p:nvSpPr>
        <p:spPr>
          <a:xfrm>
            <a:off x="362118" y="1658867"/>
            <a:ext cx="10396883" cy="582627"/>
          </a:xfrm>
        </p:spPr>
        <p:txBody>
          <a:bodyPr>
            <a:normAutofit/>
          </a:bodyPr>
          <a:lstStyle/>
          <a:p>
            <a:pPr marL="0" indent="0">
              <a:buNone/>
            </a:pPr>
            <a:r>
              <a:rPr lang="en-US" sz="1600" dirty="0" smtClean="0"/>
              <a:t>Extract `P_ID`, `</a:t>
            </a:r>
            <a:r>
              <a:rPr lang="en-US" sz="1600" dirty="0" err="1" smtClean="0"/>
              <a:t>Dev_ID</a:t>
            </a:r>
            <a:r>
              <a:rPr lang="en-US" sz="1600" dirty="0" smtClean="0"/>
              <a:t>`, `</a:t>
            </a:r>
            <a:r>
              <a:rPr lang="en-US" sz="1600" dirty="0" err="1" smtClean="0"/>
              <a:t>PName</a:t>
            </a:r>
            <a:r>
              <a:rPr lang="en-US" sz="1600" dirty="0" smtClean="0"/>
              <a:t>`, and `</a:t>
            </a:r>
            <a:r>
              <a:rPr lang="en-US" sz="1600" dirty="0" err="1" smtClean="0"/>
              <a:t>Difficulty_level</a:t>
            </a:r>
            <a:r>
              <a:rPr lang="en-US" sz="1600" dirty="0" smtClean="0"/>
              <a:t>` of all players at Level 0.</a:t>
            </a:r>
            <a:endParaRPr lang="en-US" sz="16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5625" y="2310879"/>
            <a:ext cx="4002151" cy="3264534"/>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97280259"/>
      </p:ext>
    </p:extLst>
  </p:cSld>
  <p:clrMapOvr>
    <a:masterClrMapping/>
  </p:clrMapOvr>
  <mc:AlternateContent xmlns:mc="http://schemas.openxmlformats.org/markup-compatibility/2006">
    <mc:Choice xmlns:p14="http://schemas.microsoft.com/office/powerpoint/2010/main" Requires="p14">
      <p:transition spd="slow" p14:dur="2000" advTm="10519"/>
    </mc:Choice>
    <mc:Fallback>
      <p:transition spd="slow" advTm="10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TM04033927[[fn=Main Event]]</Template>
  <TotalTime>205</TotalTime>
  <Words>874</Words>
  <Application>Microsoft Office PowerPoint</Application>
  <PresentationFormat>Widescreen</PresentationFormat>
  <Paragraphs>81</Paragraphs>
  <Slides>25</Slides>
  <Notes>0</Notes>
  <HiddenSlides>0</HiddenSlides>
  <MMClips>25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Impact</vt:lpstr>
      <vt:lpstr>Main Event</vt:lpstr>
      <vt:lpstr>DECODE GAMING BEHAVIOUR </vt:lpstr>
      <vt:lpstr>TABLE OF CONTENT  </vt:lpstr>
      <vt:lpstr>INTRODUCTION </vt:lpstr>
      <vt:lpstr>DATASET DESCRIPTION</vt:lpstr>
      <vt:lpstr>Before cleaning </vt:lpstr>
      <vt:lpstr>CLEANING </vt:lpstr>
      <vt:lpstr>UNDERSTANDING THE GAME</vt:lpstr>
      <vt:lpstr>ANALYSIS</vt:lpstr>
      <vt:lpstr>QUESTION 1 </vt:lpstr>
      <vt:lpstr>QUESTION 2 </vt:lpstr>
      <vt:lpstr>QUESTION 3</vt:lpstr>
      <vt:lpstr>QUESTION 4</vt:lpstr>
      <vt:lpstr>QUESTION 5 </vt:lpstr>
      <vt:lpstr>QUESTION 6 </vt:lpstr>
      <vt:lpstr>QUESTION 7 </vt:lpstr>
      <vt:lpstr>QUESTION 8 </vt:lpstr>
      <vt:lpstr>QUESTION 9</vt:lpstr>
      <vt:lpstr>QUESTION 10 </vt:lpstr>
      <vt:lpstr>QUESTION 11 </vt:lpstr>
      <vt:lpstr>QUESTION 12 </vt:lpstr>
      <vt:lpstr>QUESTION 13 </vt:lpstr>
      <vt:lpstr>QUESTION 14 </vt:lpstr>
      <vt:lpstr>QUESTION 15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ANALYSIS</dc:title>
  <dc:creator>Edem Aggor</dc:creator>
  <cp:lastModifiedBy>Edem Aggor</cp:lastModifiedBy>
  <cp:revision>15</cp:revision>
  <dcterms:created xsi:type="dcterms:W3CDTF">2024-04-17T16:41:08Z</dcterms:created>
  <dcterms:modified xsi:type="dcterms:W3CDTF">2024-04-23T14:28:29Z</dcterms:modified>
</cp:coreProperties>
</file>